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102" d="100"/>
          <a:sy n="102" d="100"/>
        </p:scale>
        <p:origin x="9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vedignityalzheimers.ne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Age- and Dementia-Friendly Winnemucca and Humboldt County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the Age- and Dementia-friendly project team</a:t>
            </a:r>
          </a:p>
        </p:txBody>
      </p:sp>
    </p:spTree>
    <p:extLst>
      <p:ext uri="{BB962C8B-B14F-4D97-AF65-F5344CB8AC3E}">
        <p14:creationId xmlns:p14="http://schemas.microsoft.com/office/powerpoint/2010/main" val="533057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518" y="973668"/>
            <a:ext cx="9181849" cy="706964"/>
          </a:xfrm>
        </p:spPr>
        <p:txBody>
          <a:bodyPr/>
          <a:lstStyle/>
          <a:p>
            <a:r>
              <a:rPr lang="en-US" dirty="0"/>
              <a:t>Community Support and </a:t>
            </a:r>
            <a:r>
              <a:rPr lang="en-US"/>
              <a:t>Health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1370" y="2907400"/>
            <a:ext cx="6440773" cy="361332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73" y="1988903"/>
            <a:ext cx="6080483" cy="2927871"/>
          </a:xfrm>
        </p:spPr>
      </p:pic>
    </p:spTree>
    <p:extLst>
      <p:ext uri="{BB962C8B-B14F-4D97-AF65-F5344CB8AC3E}">
        <p14:creationId xmlns:p14="http://schemas.microsoft.com/office/powerpoint/2010/main" val="188189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Goals!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sz="2400" b="1" dirty="0"/>
              <a:t>SMART Goal #1 – Senior bus stop for </a:t>
            </a:r>
          </a:p>
          <a:p>
            <a:pPr marL="0" indent="0">
              <a:buNone/>
            </a:pPr>
            <a:r>
              <a:rPr lang="en-US" sz="2400" b="1" dirty="0"/>
              <a:t>    downtown businesses – 4</a:t>
            </a:r>
            <a:r>
              <a:rPr lang="en-US" sz="2400" b="1" baseline="30000" dirty="0"/>
              <a:t>th</a:t>
            </a:r>
            <a:r>
              <a:rPr lang="en-US" sz="2400" b="1" dirty="0"/>
              <a:t> and Bridge</a:t>
            </a:r>
            <a:endParaRPr lang="en-US" sz="2400" dirty="0"/>
          </a:p>
          <a:p>
            <a:pPr>
              <a:buFont typeface="Wingdings" charset="2"/>
              <a:buChar char="v"/>
            </a:pPr>
            <a:r>
              <a:rPr lang="en-US" sz="2400" b="1" dirty="0"/>
              <a:t>SMART Goal #2 – Driver’s Education </a:t>
            </a:r>
          </a:p>
          <a:p>
            <a:pPr marL="0" indent="0">
              <a:buNone/>
            </a:pPr>
            <a:r>
              <a:rPr lang="en-US" sz="2400" b="1" dirty="0"/>
              <a:t>    Training for certified senior instructor for </a:t>
            </a:r>
          </a:p>
          <a:p>
            <a:pPr marL="0" indent="0">
              <a:buNone/>
            </a:pPr>
            <a:r>
              <a:rPr lang="en-US" sz="2400" b="1" dirty="0"/>
              <a:t>    Winnemucca</a:t>
            </a:r>
            <a:endParaRPr lang="en-US" sz="2400" dirty="0"/>
          </a:p>
          <a:p>
            <a:pPr>
              <a:buFont typeface="Wingdings" charset="2"/>
              <a:buChar char="v"/>
            </a:pPr>
            <a:r>
              <a:rPr lang="en-US" sz="2400" b="1" dirty="0"/>
              <a:t>SMART Goal #3 – Concierge Service of Pleasant Center Senior bus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013" y="609079"/>
            <a:ext cx="4224266" cy="370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70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82541" cy="706964"/>
          </a:xfrm>
        </p:spPr>
        <p:txBody>
          <a:bodyPr/>
          <a:lstStyle/>
          <a:p>
            <a:r>
              <a:rPr lang="en-US" dirty="0"/>
              <a:t>And then we sent out Survey #1 – Outdoor Spaces </a:t>
            </a:r>
            <a:r>
              <a:rPr lang="en-US"/>
              <a:t>and Buildings/Structure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54954" y="2603500"/>
            <a:ext cx="9697925" cy="34163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charset="2"/>
              <a:buChar char="v"/>
            </a:pPr>
            <a:r>
              <a:rPr lang="en-US" sz="2400" b="1" dirty="0"/>
              <a:t>SMART Goal #4 – Benches and game tables</a:t>
            </a:r>
            <a:endParaRPr lang="en-US" sz="2400" dirty="0"/>
          </a:p>
          <a:p>
            <a:pPr>
              <a:buFont typeface="Wingdings" charset="2"/>
              <a:buChar char="v"/>
            </a:pPr>
            <a:r>
              <a:rPr lang="en-US" sz="2400" b="1" dirty="0"/>
              <a:t>SMART Goal #5 – Walking, biking, and jogging trails marked and in good condition</a:t>
            </a:r>
            <a:endParaRPr lang="en-US" sz="2400" dirty="0"/>
          </a:p>
          <a:p>
            <a:pPr>
              <a:buFont typeface="Wingdings" charset="2"/>
              <a:buChar char="v"/>
            </a:pPr>
            <a:r>
              <a:rPr lang="en-US" sz="2400" b="1" dirty="0"/>
              <a:t>SMART Goal #6 – Education and Awareness Campaign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759" y="2133563"/>
            <a:ext cx="3261360" cy="1871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305892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then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sz="2400" b="1" dirty="0"/>
              <a:t>SMART Goal #7 – Public </a:t>
            </a:r>
          </a:p>
          <a:p>
            <a:pPr marL="0" indent="0">
              <a:buNone/>
            </a:pPr>
            <a:r>
              <a:rPr lang="en-US" sz="2400" b="1" dirty="0"/>
              <a:t>restrooms/family restrooms</a:t>
            </a:r>
            <a:endParaRPr lang="en-US" sz="2400" dirty="0"/>
          </a:p>
          <a:p>
            <a:pPr>
              <a:buFont typeface="Wingdings" charset="2"/>
              <a:buChar char="v"/>
            </a:pPr>
            <a:r>
              <a:rPr lang="en-US" sz="2400" b="1" dirty="0"/>
              <a:t>SMART Goal #8 – Map of </a:t>
            </a:r>
          </a:p>
          <a:p>
            <a:pPr marL="0" indent="0">
              <a:buNone/>
            </a:pPr>
            <a:r>
              <a:rPr lang="en-US" sz="2400" b="1" dirty="0"/>
              <a:t>Winnemucca located at key </a:t>
            </a:r>
          </a:p>
          <a:p>
            <a:pPr marL="0" indent="0">
              <a:buNone/>
            </a:pPr>
            <a:r>
              <a:rPr lang="en-US" sz="2400" b="1" dirty="0"/>
              <a:t>downtown locations</a:t>
            </a:r>
            <a:endParaRPr lang="en-US" sz="2400" dirty="0"/>
          </a:p>
          <a:p>
            <a:pPr>
              <a:buFont typeface="Wingdings" charset="2"/>
              <a:buChar char="v"/>
            </a:pPr>
            <a:r>
              <a:rPr lang="en-US" sz="2400" b="1" dirty="0"/>
              <a:t>SMART Goal #9 – Additional flag </a:t>
            </a:r>
          </a:p>
          <a:p>
            <a:pPr marL="0" indent="0">
              <a:buNone/>
            </a:pPr>
            <a:r>
              <a:rPr lang="en-US" sz="2400" b="1" dirty="0"/>
              <a:t>crossing(s)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../Pictures/Bike%20path.pdf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65494" y="629585"/>
            <a:ext cx="4861807" cy="5981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82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05" y="719528"/>
            <a:ext cx="11742295" cy="961104"/>
          </a:xfrm>
        </p:spPr>
        <p:txBody>
          <a:bodyPr/>
          <a:lstStyle/>
          <a:p>
            <a:r>
              <a:rPr lang="en-US" dirty="0"/>
              <a:t>And further more from Survey #2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05" y="1813809"/>
            <a:ext cx="11422505" cy="504419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v"/>
            </a:pPr>
            <a:r>
              <a:rPr lang="en-US" sz="2600" b="1" dirty="0">
                <a:solidFill>
                  <a:schemeClr val="bg1"/>
                </a:solidFill>
              </a:rPr>
              <a:t>SMART Goal #10 – Wider advertisement of available transportation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sz="2600" b="1" dirty="0"/>
              <a:t>SMART Goal #11 – Wider advertisement for leaf and snow removal</a:t>
            </a:r>
            <a:endParaRPr lang="en-US" sz="2600" dirty="0"/>
          </a:p>
          <a:p>
            <a:pPr>
              <a:buFont typeface="Wingdings" charset="2"/>
              <a:buChar char="v"/>
            </a:pPr>
            <a:r>
              <a:rPr lang="en-US" sz="2600" b="1" dirty="0"/>
              <a:t>SMART Goal #12 – List for contractors of desired home features of seniors </a:t>
            </a:r>
            <a:endParaRPr lang="en-US" sz="2600" dirty="0"/>
          </a:p>
          <a:p>
            <a:pPr lvl="0">
              <a:buFont typeface="Wingdings" charset="2"/>
              <a:buChar char="ü"/>
            </a:pPr>
            <a:r>
              <a:rPr lang="en-US" sz="1300" b="1" dirty="0"/>
              <a:t>Single story</a:t>
            </a:r>
          </a:p>
          <a:p>
            <a:pPr lvl="0">
              <a:buFont typeface="Wingdings" charset="2"/>
              <a:buChar char="ü"/>
            </a:pPr>
            <a:r>
              <a:rPr lang="en-US" sz="1300" b="1" dirty="0"/>
              <a:t>If multiple storied have bathrooms, bedrooms, and laundry on main floor with kitchen and living/great room</a:t>
            </a:r>
          </a:p>
          <a:p>
            <a:pPr lvl="0">
              <a:buFont typeface="Wingdings" charset="2"/>
              <a:buChar char="ü"/>
            </a:pPr>
            <a:r>
              <a:rPr lang="en-US" sz="1300" b="1" dirty="0"/>
              <a:t>Build accessible homes that include:</a:t>
            </a:r>
          </a:p>
          <a:p>
            <a:pPr lvl="1">
              <a:buFont typeface="Wingdings" charset="2"/>
              <a:buChar char="ü"/>
            </a:pPr>
            <a:r>
              <a:rPr lang="en-US" sz="1300" b="1" dirty="0"/>
              <a:t>Wide doorways and hallways</a:t>
            </a:r>
          </a:p>
          <a:p>
            <a:pPr lvl="1">
              <a:buFont typeface="Wingdings" charset="2"/>
              <a:buChar char="ü"/>
            </a:pPr>
            <a:r>
              <a:rPr lang="en-US" sz="1300" b="1" dirty="0"/>
              <a:t>Easy entryways with no steps or just 1-2</a:t>
            </a:r>
          </a:p>
          <a:p>
            <a:pPr lvl="1">
              <a:buFont typeface="Wingdings" charset="2"/>
              <a:buChar char="ü"/>
            </a:pPr>
            <a:r>
              <a:rPr lang="en-US" sz="1300" b="1" dirty="0"/>
              <a:t>Entries where ramps can be installed later as needed</a:t>
            </a:r>
          </a:p>
          <a:p>
            <a:pPr lvl="1">
              <a:buFont typeface="Wingdings" charset="2"/>
              <a:buChar char="ü"/>
            </a:pPr>
            <a:r>
              <a:rPr lang="en-US" sz="1300" b="1" dirty="0"/>
              <a:t>Modest, 2-3 bedroom</a:t>
            </a:r>
          </a:p>
          <a:p>
            <a:pPr lvl="1">
              <a:buFont typeface="Wingdings" charset="2"/>
              <a:buChar char="ü"/>
            </a:pPr>
            <a:r>
              <a:rPr lang="en-US" sz="1300" b="1" dirty="0"/>
              <a:t>Walk-in showers and/or tubs</a:t>
            </a:r>
          </a:p>
          <a:p>
            <a:pPr lvl="1">
              <a:buFont typeface="Wingdings" charset="2"/>
              <a:buChar char="ü"/>
            </a:pPr>
            <a:r>
              <a:rPr lang="en-US" sz="1300" b="1" dirty="0"/>
              <a:t>Security systems installed</a:t>
            </a:r>
          </a:p>
          <a:p>
            <a:pPr lvl="1">
              <a:buFont typeface="Wingdings" charset="2"/>
              <a:buChar char="ü"/>
            </a:pPr>
            <a:r>
              <a:rPr lang="en-US" sz="1300" b="1" dirty="0"/>
              <a:t>Bathrooms with access improvements such as handrails</a:t>
            </a:r>
          </a:p>
          <a:p>
            <a:pPr lvl="1">
              <a:buFont typeface="Wingdings" charset="2"/>
              <a:buChar char="ü"/>
            </a:pPr>
            <a:r>
              <a:rPr lang="en-US" sz="1300" b="1" dirty="0"/>
              <a:t>“Pod-like” communities where seniors can live close to one another in low-maintenance homes that also have grass/flower areas; independent but not high maintenance</a:t>
            </a:r>
          </a:p>
          <a:p>
            <a:pPr lvl="1">
              <a:buFont typeface="Wingdings" charset="2"/>
              <a:buChar char="ü"/>
            </a:pPr>
            <a:r>
              <a:rPr lang="en-US" sz="1300" b="1" dirty="0"/>
              <a:t>Homes with lever handles for easy access</a:t>
            </a:r>
          </a:p>
          <a:p>
            <a:pPr lvl="1">
              <a:buFont typeface="Wingdings" charset="2"/>
              <a:buChar char="ü"/>
            </a:pPr>
            <a:r>
              <a:rPr lang="en-US" sz="1300" b="1" dirty="0"/>
              <a:t>High efficiency homes to lower monthly bills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2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98" y="973668"/>
            <a:ext cx="10882858" cy="1259866"/>
          </a:xfrm>
        </p:spPr>
        <p:txBody>
          <a:bodyPr/>
          <a:lstStyle/>
          <a:p>
            <a:pPr algn="ctr"/>
            <a:r>
              <a:rPr lang="en-US" b="1" dirty="0"/>
              <a:t>SMART Goal #13 – Create </a:t>
            </a:r>
            <a:r>
              <a:rPr lang="en-US" b="1" dirty="0" err="1"/>
              <a:t>HomeFit</a:t>
            </a:r>
            <a:r>
              <a:rPr lang="en-US" b="1" dirty="0"/>
              <a:t> flyer to distribute at our Education &amp; Awareness Campaign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4424" y="5637499"/>
            <a:ext cx="6473395" cy="2504526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			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125217" y="0"/>
            <a:ext cx="8942520" cy="33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703" y="1929454"/>
            <a:ext cx="4331533" cy="438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125217" y="6438900"/>
            <a:ext cx="8942520" cy="33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381469" y="22442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469" y="2701447"/>
            <a:ext cx="59055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381469" y="57875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31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28" y="524656"/>
            <a:ext cx="9428813" cy="5906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97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to keep everyone informed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742895" cy="3416300"/>
          </a:xfrm>
        </p:spPr>
        <p:txBody>
          <a:bodyPr/>
          <a:lstStyle/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v"/>
            </a:pPr>
            <a:r>
              <a:rPr lang="en-US" sz="2400" b="1" dirty="0"/>
              <a:t>SMART Goal #14 – Increased community awareness of our goals and endeavors through an Age-Friendly and Dementia-Friendly website</a:t>
            </a:r>
          </a:p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v"/>
            </a:pPr>
            <a:r>
              <a:rPr lang="en-US" sz="2400" b="1" dirty="0">
                <a:hlinkClick r:id="rId2"/>
              </a:rPr>
              <a:t>www.lovedignityalzheimers.net</a:t>
            </a:r>
            <a:endParaRPr lang="en-US" sz="2400" b="1" dirty="0"/>
          </a:p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v"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9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you like to see included?</a:t>
            </a:r>
            <a:br>
              <a:rPr lang="en-US" dirty="0"/>
            </a:br>
            <a:r>
              <a:rPr lang="en-US" dirty="0"/>
              <a:t>To facilitate?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098623"/>
            <a:ext cx="8825659" cy="3921177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sz="2400" b="1" dirty="0"/>
              <a:t>SMART Goal #15 – Expand social activities available to seniors including a walking club, bridge club, book club, and more</a:t>
            </a:r>
            <a:r>
              <a:rPr lang="is-IS" sz="2400" b="1" dirty="0"/>
              <a:t>…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4806" y="3102964"/>
            <a:ext cx="4327363" cy="3297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842" y="3389027"/>
            <a:ext cx="3417705" cy="2630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522" y="3998218"/>
            <a:ext cx="4152275" cy="25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07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from our dementia-friendly conversations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63515"/>
            <a:ext cx="9982738" cy="375628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b="1" dirty="0"/>
              <a:t>SMART Goal #16 – Provide a business owner and employee training to offer knowledge and ideas for assuring the safety and independence of seniors as they age-in-place with a special emphasis on those with                                         Alzheimer’s and other dementias.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963" y="3537677"/>
            <a:ext cx="4147279" cy="3110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954" y="4157622"/>
            <a:ext cx="5406453" cy="24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all began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03" y="1913952"/>
            <a:ext cx="4555066" cy="341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3980" y="1469036"/>
            <a:ext cx="4914125" cy="2443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570" y="3912433"/>
            <a:ext cx="3657600" cy="25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45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17649" cy="3416300"/>
          </a:xfrm>
        </p:spPr>
        <p:txBody>
          <a:bodyPr/>
          <a:lstStyle/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v"/>
            </a:pPr>
            <a:r>
              <a:rPr lang="en-US" sz="2400" b="1" dirty="0"/>
              <a:t>SMART Goal #17 - Booklet and brochures published for local residents to include main services available, information on Alzheimer’s and other dementias, and </a:t>
            </a:r>
            <a:r>
              <a:rPr lang="en-US" sz="2400" b="1" dirty="0" err="1"/>
              <a:t>HomeFit</a:t>
            </a:r>
            <a:r>
              <a:rPr lang="en-US" sz="2400" b="1" dirty="0"/>
              <a:t> – the Winnemucca guide to ensuring housing is ideal for aging in place.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954" y="4558744"/>
            <a:ext cx="9144000" cy="218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03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join us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sz="2400" dirty="0"/>
              <a:t>This afternoon from 1-3pm at HGH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sz="2400" dirty="0"/>
              <a:t>October 16  - 5pm HGH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sz="2400" dirty="0"/>
              <a:t>November 20 – 5pm HGH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sz="2400" dirty="0"/>
              <a:t>December 11 – 5pm TBA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endParaRPr lang="en-US" sz="240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sz="2400" dirty="0"/>
              <a:t>Contact me: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sz="2400" dirty="0"/>
              <a:t>Gini Cunningham </a:t>
            </a:r>
            <a:r>
              <a:rPr lang="en-US" sz="2400"/>
              <a:t>gini.cunningham@sbcglobal.net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660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then it grew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Alzheimer’s Awareness events</a:t>
            </a:r>
          </a:p>
          <a:p>
            <a:r>
              <a:rPr lang="en-US" sz="2400" dirty="0"/>
              <a:t>Dementia and Driving Town Hall</a:t>
            </a:r>
          </a:p>
          <a:p>
            <a:r>
              <a:rPr lang="en-US" sz="2400" dirty="0"/>
              <a:t>Age-Friendly Winnemucca with WHO and AARP</a:t>
            </a:r>
          </a:p>
          <a:p>
            <a:r>
              <a:rPr lang="en-US" sz="2400" dirty="0"/>
              <a:t>Dementia-Friendly Nevada Project</a:t>
            </a:r>
          </a:p>
          <a:p>
            <a:r>
              <a:rPr lang="en-US" sz="2400" dirty="0"/>
              <a:t>Monthly meetings for 2+ years</a:t>
            </a:r>
          </a:p>
          <a:p>
            <a:r>
              <a:rPr lang="en-US" sz="2400" dirty="0"/>
              <a:t>Drive, desire, determination</a:t>
            </a:r>
            <a:r>
              <a:rPr lang="is-IS" sz="2400" dirty="0"/>
              <a:t>…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44" y="973668"/>
            <a:ext cx="10403174" cy="706964"/>
          </a:xfrm>
        </p:spPr>
        <p:txBody>
          <a:bodyPr/>
          <a:lstStyle/>
          <a:p>
            <a:r>
              <a:rPr lang="en-US" dirty="0"/>
              <a:t>Outdoor Spaces and Buildings </a:t>
            </a:r>
            <a:r>
              <a:rPr lang="en-US"/>
              <a:t>and Structures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36" y="2153795"/>
            <a:ext cx="4555066" cy="341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50466" y="3123110"/>
            <a:ext cx="3758781" cy="28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623" y="2603500"/>
            <a:ext cx="5028918" cy="3416300"/>
          </a:xfrm>
        </p:spPr>
      </p:pic>
    </p:spTree>
    <p:extLst>
      <p:ext uri="{BB962C8B-B14F-4D97-AF65-F5344CB8AC3E}">
        <p14:creationId xmlns:p14="http://schemas.microsoft.com/office/powerpoint/2010/main" val="36247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0623" y="2603500"/>
            <a:ext cx="5774360" cy="3407556"/>
          </a:xfrm>
        </p:spPr>
      </p:pic>
    </p:spTree>
    <p:extLst>
      <p:ext uri="{BB962C8B-B14F-4D97-AF65-F5344CB8AC3E}">
        <p14:creationId xmlns:p14="http://schemas.microsoft.com/office/powerpoint/2010/main" val="32338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Participation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56" y="2093834"/>
            <a:ext cx="5063066" cy="3797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0327" y="1109274"/>
            <a:ext cx="4261375" cy="50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1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Civic Participation and Social Inclusion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62" y="2138805"/>
            <a:ext cx="4555066" cy="341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003" y="1993692"/>
            <a:ext cx="5416445" cy="40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9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and Information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12001" y="2352115"/>
            <a:ext cx="4458323" cy="33437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162" y="2683239"/>
            <a:ext cx="4897498" cy="37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07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578</Words>
  <Application>Microsoft Office PowerPoint</Application>
  <PresentationFormat>Widescreen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Wingdings</vt:lpstr>
      <vt:lpstr>Wingdings 3</vt:lpstr>
      <vt:lpstr>Ion Boardroom</vt:lpstr>
      <vt:lpstr>Age- and Dementia-Friendly Winnemucca and Humboldt County</vt:lpstr>
      <vt:lpstr>How it all began…</vt:lpstr>
      <vt:lpstr>And then it grew…</vt:lpstr>
      <vt:lpstr>Outdoor Spaces and Buildings and Structures</vt:lpstr>
      <vt:lpstr>Transportation </vt:lpstr>
      <vt:lpstr>Housing </vt:lpstr>
      <vt:lpstr>Social Participation</vt:lpstr>
      <vt:lpstr>Civic Participation and Social Inclusion</vt:lpstr>
      <vt:lpstr>Communication and Information</vt:lpstr>
      <vt:lpstr>Community Support and Health Services</vt:lpstr>
      <vt:lpstr>SMART Goals!</vt:lpstr>
      <vt:lpstr>And then we sent out Survey #1 – Outdoor Spaces and Buildings/Structure</vt:lpstr>
      <vt:lpstr>And then…</vt:lpstr>
      <vt:lpstr>And further more from Survey #2…</vt:lpstr>
      <vt:lpstr>SMART Goal #13 – Create HomeFit flyer to distribute at our Education &amp; Awareness Campaign  </vt:lpstr>
      <vt:lpstr>PowerPoint Presentation</vt:lpstr>
      <vt:lpstr>And to keep everyone informed…</vt:lpstr>
      <vt:lpstr>What would you like to see included? To facilitate?</vt:lpstr>
      <vt:lpstr>And from our dementia-friendly conversations…</vt:lpstr>
      <vt:lpstr>PowerPoint Presentation</vt:lpstr>
      <vt:lpstr>Please join us…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Age- and Dementia-Friendly Winnemucca and Humboldt County</dc:title>
  <dc:creator>Gini Cunningham</dc:creator>
  <cp:lastModifiedBy>JoAnn Casalez</cp:lastModifiedBy>
  <cp:revision>12</cp:revision>
  <dcterms:created xsi:type="dcterms:W3CDTF">2017-10-05T18:46:09Z</dcterms:created>
  <dcterms:modified xsi:type="dcterms:W3CDTF">2025-10-28T19:25:36Z</dcterms:modified>
</cp:coreProperties>
</file>